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1" autoAdjust="0"/>
    <p:restoredTop sz="94660"/>
  </p:normalViewPr>
  <p:slideViewPr>
    <p:cSldViewPr snapToGrid="0">
      <p:cViewPr varScale="1">
        <p:scale>
          <a:sx n="71" d="100"/>
          <a:sy n="71" d="100"/>
        </p:scale>
        <p:origin x="68" y="4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FF3EE5-B5FE-44C7-B1D7-50741435966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F691373-5FDF-4A8F-BB0A-38230AEE37C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Applicable for conductors + singers (class and rehearsal) </a:t>
          </a:r>
        </a:p>
      </dgm:t>
    </dgm:pt>
    <dgm:pt modelId="{FD8085E4-38F2-4AC9-B70D-E786961E1506}" type="parTrans" cxnId="{927CF37E-56E1-417A-94D3-7B00AA049D5A}">
      <dgm:prSet/>
      <dgm:spPr/>
      <dgm:t>
        <a:bodyPr/>
        <a:lstStyle/>
        <a:p>
          <a:endParaRPr lang="en-US"/>
        </a:p>
      </dgm:t>
    </dgm:pt>
    <dgm:pt modelId="{825BFC5D-58CC-4A5D-8B40-68215ADC5F54}" type="sibTrans" cxnId="{927CF37E-56E1-417A-94D3-7B00AA049D5A}">
      <dgm:prSet phldrT="1" phldr="0"/>
      <dgm:spPr/>
      <dgm:t>
        <a:bodyPr/>
        <a:lstStyle/>
        <a:p>
          <a:endParaRPr lang="en-US"/>
        </a:p>
      </dgm:t>
    </dgm:pt>
    <dgm:pt modelId="{BC6F86A6-D8BA-486D-85E5-C8FEFEF9E0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Creating a shared gestural vocabulary (“efforts”) </a:t>
          </a:r>
        </a:p>
      </dgm:t>
    </dgm:pt>
    <dgm:pt modelId="{CD564486-A716-4100-92C6-B1D67737BBD6}" type="parTrans" cxnId="{6AE5CF94-EC6C-4980-99FE-CD37F74415EC}">
      <dgm:prSet/>
      <dgm:spPr/>
      <dgm:t>
        <a:bodyPr/>
        <a:lstStyle/>
        <a:p>
          <a:endParaRPr lang="en-US"/>
        </a:p>
      </dgm:t>
    </dgm:pt>
    <dgm:pt modelId="{4ACA678D-C861-4EF6-A84D-E9680AE3CE8E}" type="sibTrans" cxnId="{6AE5CF94-EC6C-4980-99FE-CD37F74415EC}">
      <dgm:prSet phldrT="2" phldr="0"/>
      <dgm:spPr/>
      <dgm:t>
        <a:bodyPr/>
        <a:lstStyle/>
        <a:p>
          <a:endParaRPr lang="en-US"/>
        </a:p>
      </dgm:t>
    </dgm:pt>
    <dgm:pt modelId="{3BA42FBC-8EFD-4F1B-B76A-B10B32CF18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Realizing one’s sonic vision through movement/gesture </a:t>
          </a:r>
        </a:p>
      </dgm:t>
    </dgm:pt>
    <dgm:pt modelId="{8EC9ADA1-D820-4876-95E1-5E10518C64BC}" type="parTrans" cxnId="{96BBC448-9F26-4810-8B56-AA1E3155449F}">
      <dgm:prSet/>
      <dgm:spPr/>
      <dgm:t>
        <a:bodyPr/>
        <a:lstStyle/>
        <a:p>
          <a:endParaRPr lang="en-US"/>
        </a:p>
      </dgm:t>
    </dgm:pt>
    <dgm:pt modelId="{B40B2F4D-422F-4211-9495-3A2B1A3A8E6D}" type="sibTrans" cxnId="{96BBC448-9F26-4810-8B56-AA1E3155449F}">
      <dgm:prSet phldrT="4" phldr="0"/>
      <dgm:spPr/>
      <dgm:t>
        <a:bodyPr/>
        <a:lstStyle/>
        <a:p>
          <a:endParaRPr lang="en-US"/>
        </a:p>
      </dgm:t>
    </dgm:pt>
    <dgm:pt modelId="{F799871A-0498-4572-9804-881B4535A84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Choosing appropriate rehearsal syllables </a:t>
          </a:r>
        </a:p>
      </dgm:t>
    </dgm:pt>
    <dgm:pt modelId="{DC3E9991-0E7E-4590-92E6-1BFC06215DA6}" type="parTrans" cxnId="{8CA3A229-3710-4705-83A4-ABEE255510D0}">
      <dgm:prSet/>
      <dgm:spPr/>
      <dgm:t>
        <a:bodyPr/>
        <a:lstStyle/>
        <a:p>
          <a:endParaRPr lang="en-US"/>
        </a:p>
      </dgm:t>
    </dgm:pt>
    <dgm:pt modelId="{73D19687-BECC-443F-B3CA-BFD763B6B648}" type="sibTrans" cxnId="{8CA3A229-3710-4705-83A4-ABEE255510D0}">
      <dgm:prSet phldrT="5" phldr="0"/>
      <dgm:spPr/>
      <dgm:t>
        <a:bodyPr/>
        <a:lstStyle/>
        <a:p>
          <a:endParaRPr lang="en-US"/>
        </a:p>
      </dgm:t>
    </dgm:pt>
    <dgm:pt modelId="{C27F7DEB-70C2-466E-A291-53A37DD42750}" type="pres">
      <dgm:prSet presAssocID="{FCFF3EE5-B5FE-44C7-B1D7-507414359662}" presName="root" presStyleCnt="0">
        <dgm:presLayoutVars>
          <dgm:dir/>
          <dgm:resizeHandles val="exact"/>
        </dgm:presLayoutVars>
      </dgm:prSet>
      <dgm:spPr/>
    </dgm:pt>
    <dgm:pt modelId="{4CBC372F-5268-455A-8A87-34A3452CC82A}" type="pres">
      <dgm:prSet presAssocID="{AF691373-5FDF-4A8F-BB0A-38230AEE37C0}" presName="compNode" presStyleCnt="0"/>
      <dgm:spPr/>
    </dgm:pt>
    <dgm:pt modelId="{1B77B7D7-203D-4B5B-9E15-4A86F7A4AFB9}" type="pres">
      <dgm:prSet presAssocID="{AF691373-5FDF-4A8F-BB0A-38230AEE37C0}" presName="bgRect" presStyleLbl="bgShp" presStyleIdx="0" presStyleCnt="4"/>
      <dgm:spPr/>
    </dgm:pt>
    <dgm:pt modelId="{64EF9044-95DF-4029-BC80-783125EC23AD}" type="pres">
      <dgm:prSet presAssocID="{AF691373-5FDF-4A8F-BB0A-38230AEE37C0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9A8D468E-0844-444F-B4C0-57CA94F1F236}" type="pres">
      <dgm:prSet presAssocID="{AF691373-5FDF-4A8F-BB0A-38230AEE37C0}" presName="spaceRect" presStyleCnt="0"/>
      <dgm:spPr/>
    </dgm:pt>
    <dgm:pt modelId="{3586DC16-09F6-428E-9980-FE50A83BFB7F}" type="pres">
      <dgm:prSet presAssocID="{AF691373-5FDF-4A8F-BB0A-38230AEE37C0}" presName="parTx" presStyleLbl="revTx" presStyleIdx="0" presStyleCnt="4">
        <dgm:presLayoutVars>
          <dgm:chMax val="0"/>
          <dgm:chPref val="0"/>
        </dgm:presLayoutVars>
      </dgm:prSet>
      <dgm:spPr/>
    </dgm:pt>
    <dgm:pt modelId="{02F6194A-8DA8-426D-8E1D-4273DBD627F6}" type="pres">
      <dgm:prSet presAssocID="{825BFC5D-58CC-4A5D-8B40-68215ADC5F54}" presName="sibTrans" presStyleCnt="0"/>
      <dgm:spPr/>
    </dgm:pt>
    <dgm:pt modelId="{05CD49AA-42B0-47EE-A3E9-B9B73DB2BE1D}" type="pres">
      <dgm:prSet presAssocID="{BC6F86A6-D8BA-486D-85E5-C8FEFEF9E0E1}" presName="compNode" presStyleCnt="0"/>
      <dgm:spPr/>
    </dgm:pt>
    <dgm:pt modelId="{1177F3A9-D33C-4465-B2A3-7673BFD45440}" type="pres">
      <dgm:prSet presAssocID="{BC6F86A6-D8BA-486D-85E5-C8FEFEF9E0E1}" presName="bgRect" presStyleLbl="bgShp" presStyleIdx="1" presStyleCnt="4"/>
      <dgm:spPr/>
    </dgm:pt>
    <dgm:pt modelId="{FDA2BFB8-4626-4CA6-8EC6-BD8466BA08C1}" type="pres">
      <dgm:prSet presAssocID="{BC6F86A6-D8BA-486D-85E5-C8FEFEF9E0E1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8F4D33DA-4FC8-48A1-9383-548CAA32ACC3}" type="pres">
      <dgm:prSet presAssocID="{BC6F86A6-D8BA-486D-85E5-C8FEFEF9E0E1}" presName="spaceRect" presStyleCnt="0"/>
      <dgm:spPr/>
    </dgm:pt>
    <dgm:pt modelId="{3950619E-D636-4D80-86C6-AB7F3BFFC871}" type="pres">
      <dgm:prSet presAssocID="{BC6F86A6-D8BA-486D-85E5-C8FEFEF9E0E1}" presName="parTx" presStyleLbl="revTx" presStyleIdx="1" presStyleCnt="4">
        <dgm:presLayoutVars>
          <dgm:chMax val="0"/>
          <dgm:chPref val="0"/>
        </dgm:presLayoutVars>
      </dgm:prSet>
      <dgm:spPr/>
    </dgm:pt>
    <dgm:pt modelId="{8F9FFBA9-7B68-413B-B29D-73590179C94B}" type="pres">
      <dgm:prSet presAssocID="{4ACA678D-C861-4EF6-A84D-E9680AE3CE8E}" presName="sibTrans" presStyleCnt="0"/>
      <dgm:spPr/>
    </dgm:pt>
    <dgm:pt modelId="{11368A30-7D58-4208-A9C2-F3E2F0FA5469}" type="pres">
      <dgm:prSet presAssocID="{3BA42FBC-8EFD-4F1B-B76A-B10B32CF18DA}" presName="compNode" presStyleCnt="0"/>
      <dgm:spPr/>
    </dgm:pt>
    <dgm:pt modelId="{942282DC-ACD5-4595-86F2-B128F0B60CAD}" type="pres">
      <dgm:prSet presAssocID="{3BA42FBC-8EFD-4F1B-B76A-B10B32CF18DA}" presName="bgRect" presStyleLbl="bgShp" presStyleIdx="2" presStyleCnt="4"/>
      <dgm:spPr/>
    </dgm:pt>
    <dgm:pt modelId="{A2732C9C-7CF7-465D-8C3E-1B209CA026EC}" type="pres">
      <dgm:prSet presAssocID="{3BA42FBC-8EFD-4F1B-B76A-B10B32CF18DA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9A62360-6F15-4AA0-B9CA-A9CE95AFCD86}" type="pres">
      <dgm:prSet presAssocID="{3BA42FBC-8EFD-4F1B-B76A-B10B32CF18DA}" presName="spaceRect" presStyleCnt="0"/>
      <dgm:spPr/>
    </dgm:pt>
    <dgm:pt modelId="{31547A90-879F-4CED-BD93-254F3F905395}" type="pres">
      <dgm:prSet presAssocID="{3BA42FBC-8EFD-4F1B-B76A-B10B32CF18DA}" presName="parTx" presStyleLbl="revTx" presStyleIdx="2" presStyleCnt="4">
        <dgm:presLayoutVars>
          <dgm:chMax val="0"/>
          <dgm:chPref val="0"/>
        </dgm:presLayoutVars>
      </dgm:prSet>
      <dgm:spPr/>
    </dgm:pt>
    <dgm:pt modelId="{3633A757-E8D5-4C84-B417-CC8C72475F76}" type="pres">
      <dgm:prSet presAssocID="{B40B2F4D-422F-4211-9495-3A2B1A3A8E6D}" presName="sibTrans" presStyleCnt="0"/>
      <dgm:spPr/>
    </dgm:pt>
    <dgm:pt modelId="{4DA80D64-B4B4-4D55-9593-0348E4DF61E6}" type="pres">
      <dgm:prSet presAssocID="{F799871A-0498-4572-9804-881B4535A84F}" presName="compNode" presStyleCnt="0"/>
      <dgm:spPr/>
    </dgm:pt>
    <dgm:pt modelId="{4345D67C-FC91-4F0D-8945-CA524F1B9847}" type="pres">
      <dgm:prSet presAssocID="{F799871A-0498-4572-9804-881B4535A84F}" presName="bgRect" presStyleLbl="bgShp" presStyleIdx="3" presStyleCnt="4"/>
      <dgm:spPr/>
    </dgm:pt>
    <dgm:pt modelId="{F8FF79CB-B9D6-4639-8BC4-405FB8731271}" type="pres">
      <dgm:prSet presAssocID="{F799871A-0498-4572-9804-881B4535A84F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DA5696F-A784-4DBF-99CB-0C94D9C98029}" type="pres">
      <dgm:prSet presAssocID="{F799871A-0498-4572-9804-881B4535A84F}" presName="spaceRect" presStyleCnt="0"/>
      <dgm:spPr/>
    </dgm:pt>
    <dgm:pt modelId="{9BAF0041-9395-42C7-8FA4-92EC79F0C9C5}" type="pres">
      <dgm:prSet presAssocID="{F799871A-0498-4572-9804-881B4535A84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5A9C422-123D-4745-9724-BA324EFF1681}" type="presOf" srcId="{F799871A-0498-4572-9804-881B4535A84F}" destId="{9BAF0041-9395-42C7-8FA4-92EC79F0C9C5}" srcOrd="0" destOrd="0" presId="urn:microsoft.com/office/officeart/2018/2/layout/IconVerticalSolidList"/>
    <dgm:cxn modelId="{8CA3A229-3710-4705-83A4-ABEE255510D0}" srcId="{FCFF3EE5-B5FE-44C7-B1D7-507414359662}" destId="{F799871A-0498-4572-9804-881B4535A84F}" srcOrd="3" destOrd="0" parTransId="{DC3E9991-0E7E-4590-92E6-1BFC06215DA6}" sibTransId="{73D19687-BECC-443F-B3CA-BFD763B6B648}"/>
    <dgm:cxn modelId="{96BBC448-9F26-4810-8B56-AA1E3155449F}" srcId="{FCFF3EE5-B5FE-44C7-B1D7-507414359662}" destId="{3BA42FBC-8EFD-4F1B-B76A-B10B32CF18DA}" srcOrd="2" destOrd="0" parTransId="{8EC9ADA1-D820-4876-95E1-5E10518C64BC}" sibTransId="{B40B2F4D-422F-4211-9495-3A2B1A3A8E6D}"/>
    <dgm:cxn modelId="{8BEF4076-BF58-4E43-A081-BCFBA0B46A1E}" type="presOf" srcId="{AF691373-5FDF-4A8F-BB0A-38230AEE37C0}" destId="{3586DC16-09F6-428E-9980-FE50A83BFB7F}" srcOrd="0" destOrd="0" presId="urn:microsoft.com/office/officeart/2018/2/layout/IconVerticalSolidList"/>
    <dgm:cxn modelId="{927CF37E-56E1-417A-94D3-7B00AA049D5A}" srcId="{FCFF3EE5-B5FE-44C7-B1D7-507414359662}" destId="{AF691373-5FDF-4A8F-BB0A-38230AEE37C0}" srcOrd="0" destOrd="0" parTransId="{FD8085E4-38F2-4AC9-B70D-E786961E1506}" sibTransId="{825BFC5D-58CC-4A5D-8B40-68215ADC5F54}"/>
    <dgm:cxn modelId="{7356208E-E088-41DD-9FE6-8D8DA54353EF}" type="presOf" srcId="{BC6F86A6-D8BA-486D-85E5-C8FEFEF9E0E1}" destId="{3950619E-D636-4D80-86C6-AB7F3BFFC871}" srcOrd="0" destOrd="0" presId="urn:microsoft.com/office/officeart/2018/2/layout/IconVerticalSolidList"/>
    <dgm:cxn modelId="{6AE5CF94-EC6C-4980-99FE-CD37F74415EC}" srcId="{FCFF3EE5-B5FE-44C7-B1D7-507414359662}" destId="{BC6F86A6-D8BA-486D-85E5-C8FEFEF9E0E1}" srcOrd="1" destOrd="0" parTransId="{CD564486-A716-4100-92C6-B1D67737BBD6}" sibTransId="{4ACA678D-C861-4EF6-A84D-E9680AE3CE8E}"/>
    <dgm:cxn modelId="{5AB8C7A1-A380-47FA-A33B-B627D6B3CFDB}" type="presOf" srcId="{FCFF3EE5-B5FE-44C7-B1D7-507414359662}" destId="{C27F7DEB-70C2-466E-A291-53A37DD42750}" srcOrd="0" destOrd="0" presId="urn:microsoft.com/office/officeart/2018/2/layout/IconVerticalSolidList"/>
    <dgm:cxn modelId="{DCE2DEBC-3FE1-4218-8C13-9FF34D1F4E43}" type="presOf" srcId="{3BA42FBC-8EFD-4F1B-B76A-B10B32CF18DA}" destId="{31547A90-879F-4CED-BD93-254F3F905395}" srcOrd="0" destOrd="0" presId="urn:microsoft.com/office/officeart/2018/2/layout/IconVerticalSolidList"/>
    <dgm:cxn modelId="{260B0998-994B-4AF8-B23F-6A158B51E57C}" type="presParOf" srcId="{C27F7DEB-70C2-466E-A291-53A37DD42750}" destId="{4CBC372F-5268-455A-8A87-34A3452CC82A}" srcOrd="0" destOrd="0" presId="urn:microsoft.com/office/officeart/2018/2/layout/IconVerticalSolidList"/>
    <dgm:cxn modelId="{F57E7ED3-6076-4A47-85AA-FCE0A3FB8DC6}" type="presParOf" srcId="{4CBC372F-5268-455A-8A87-34A3452CC82A}" destId="{1B77B7D7-203D-4B5B-9E15-4A86F7A4AFB9}" srcOrd="0" destOrd="0" presId="urn:microsoft.com/office/officeart/2018/2/layout/IconVerticalSolidList"/>
    <dgm:cxn modelId="{0DD99CD1-5600-4789-849E-ECB5B34C9A74}" type="presParOf" srcId="{4CBC372F-5268-455A-8A87-34A3452CC82A}" destId="{64EF9044-95DF-4029-BC80-783125EC23AD}" srcOrd="1" destOrd="0" presId="urn:microsoft.com/office/officeart/2018/2/layout/IconVerticalSolidList"/>
    <dgm:cxn modelId="{A09FB03A-2FE8-48F9-A57F-D9659AC92D90}" type="presParOf" srcId="{4CBC372F-5268-455A-8A87-34A3452CC82A}" destId="{9A8D468E-0844-444F-B4C0-57CA94F1F236}" srcOrd="2" destOrd="0" presId="urn:microsoft.com/office/officeart/2018/2/layout/IconVerticalSolidList"/>
    <dgm:cxn modelId="{31C7780D-2857-474B-8A21-7B0906D797D4}" type="presParOf" srcId="{4CBC372F-5268-455A-8A87-34A3452CC82A}" destId="{3586DC16-09F6-428E-9980-FE50A83BFB7F}" srcOrd="3" destOrd="0" presId="urn:microsoft.com/office/officeart/2018/2/layout/IconVerticalSolidList"/>
    <dgm:cxn modelId="{58B5DABB-63CB-4087-8B76-75B4506ED2E4}" type="presParOf" srcId="{C27F7DEB-70C2-466E-A291-53A37DD42750}" destId="{02F6194A-8DA8-426D-8E1D-4273DBD627F6}" srcOrd="1" destOrd="0" presId="urn:microsoft.com/office/officeart/2018/2/layout/IconVerticalSolidList"/>
    <dgm:cxn modelId="{8B6698D0-6C0B-4A98-A939-AC5CBD5AABEF}" type="presParOf" srcId="{C27F7DEB-70C2-466E-A291-53A37DD42750}" destId="{05CD49AA-42B0-47EE-A3E9-B9B73DB2BE1D}" srcOrd="2" destOrd="0" presId="urn:microsoft.com/office/officeart/2018/2/layout/IconVerticalSolidList"/>
    <dgm:cxn modelId="{7CC18006-4FC6-405F-A224-305731358989}" type="presParOf" srcId="{05CD49AA-42B0-47EE-A3E9-B9B73DB2BE1D}" destId="{1177F3A9-D33C-4465-B2A3-7673BFD45440}" srcOrd="0" destOrd="0" presId="urn:microsoft.com/office/officeart/2018/2/layout/IconVerticalSolidList"/>
    <dgm:cxn modelId="{55F3C9EC-8C09-4D67-87AC-4EE430C3D890}" type="presParOf" srcId="{05CD49AA-42B0-47EE-A3E9-B9B73DB2BE1D}" destId="{FDA2BFB8-4626-4CA6-8EC6-BD8466BA08C1}" srcOrd="1" destOrd="0" presId="urn:microsoft.com/office/officeart/2018/2/layout/IconVerticalSolidList"/>
    <dgm:cxn modelId="{FB7437B1-4A58-41A9-88FD-0D546D6F84B6}" type="presParOf" srcId="{05CD49AA-42B0-47EE-A3E9-B9B73DB2BE1D}" destId="{8F4D33DA-4FC8-48A1-9383-548CAA32ACC3}" srcOrd="2" destOrd="0" presId="urn:microsoft.com/office/officeart/2018/2/layout/IconVerticalSolidList"/>
    <dgm:cxn modelId="{56AE23BD-EBD3-4202-B5B4-3C6D80BA1B24}" type="presParOf" srcId="{05CD49AA-42B0-47EE-A3E9-B9B73DB2BE1D}" destId="{3950619E-D636-4D80-86C6-AB7F3BFFC871}" srcOrd="3" destOrd="0" presId="urn:microsoft.com/office/officeart/2018/2/layout/IconVerticalSolidList"/>
    <dgm:cxn modelId="{D1870238-F80F-451C-964D-A820A6CEFAEE}" type="presParOf" srcId="{C27F7DEB-70C2-466E-A291-53A37DD42750}" destId="{8F9FFBA9-7B68-413B-B29D-73590179C94B}" srcOrd="3" destOrd="0" presId="urn:microsoft.com/office/officeart/2018/2/layout/IconVerticalSolidList"/>
    <dgm:cxn modelId="{2E3D25AB-C7B7-4528-B5BB-2603627E015E}" type="presParOf" srcId="{C27F7DEB-70C2-466E-A291-53A37DD42750}" destId="{11368A30-7D58-4208-A9C2-F3E2F0FA5469}" srcOrd="4" destOrd="0" presId="urn:microsoft.com/office/officeart/2018/2/layout/IconVerticalSolidList"/>
    <dgm:cxn modelId="{8648B5CB-D945-469F-AB7D-6F39A7BC7768}" type="presParOf" srcId="{11368A30-7D58-4208-A9C2-F3E2F0FA5469}" destId="{942282DC-ACD5-4595-86F2-B128F0B60CAD}" srcOrd="0" destOrd="0" presId="urn:microsoft.com/office/officeart/2018/2/layout/IconVerticalSolidList"/>
    <dgm:cxn modelId="{51B55737-BC25-4EBA-85CA-CC9A2A2DCBE0}" type="presParOf" srcId="{11368A30-7D58-4208-A9C2-F3E2F0FA5469}" destId="{A2732C9C-7CF7-465D-8C3E-1B209CA026EC}" srcOrd="1" destOrd="0" presId="urn:microsoft.com/office/officeart/2018/2/layout/IconVerticalSolidList"/>
    <dgm:cxn modelId="{FC2D58AB-64D6-474B-B6B6-A713606E8007}" type="presParOf" srcId="{11368A30-7D58-4208-A9C2-F3E2F0FA5469}" destId="{79A62360-6F15-4AA0-B9CA-A9CE95AFCD86}" srcOrd="2" destOrd="0" presId="urn:microsoft.com/office/officeart/2018/2/layout/IconVerticalSolidList"/>
    <dgm:cxn modelId="{EFDD8950-65ED-4D40-84AC-E4387D2ECBBF}" type="presParOf" srcId="{11368A30-7D58-4208-A9C2-F3E2F0FA5469}" destId="{31547A90-879F-4CED-BD93-254F3F905395}" srcOrd="3" destOrd="0" presId="urn:microsoft.com/office/officeart/2018/2/layout/IconVerticalSolidList"/>
    <dgm:cxn modelId="{EA490932-9A24-4A8E-8E2C-F282FDCA4B36}" type="presParOf" srcId="{C27F7DEB-70C2-466E-A291-53A37DD42750}" destId="{3633A757-E8D5-4C84-B417-CC8C72475F76}" srcOrd="5" destOrd="0" presId="urn:microsoft.com/office/officeart/2018/2/layout/IconVerticalSolidList"/>
    <dgm:cxn modelId="{F847EC22-9A2A-4B13-8E90-99FDCFF2060D}" type="presParOf" srcId="{C27F7DEB-70C2-466E-A291-53A37DD42750}" destId="{4DA80D64-B4B4-4D55-9593-0348E4DF61E6}" srcOrd="6" destOrd="0" presId="urn:microsoft.com/office/officeart/2018/2/layout/IconVerticalSolidList"/>
    <dgm:cxn modelId="{3CFAB467-B1BD-47EB-A751-788E26BE11EF}" type="presParOf" srcId="{4DA80D64-B4B4-4D55-9593-0348E4DF61E6}" destId="{4345D67C-FC91-4F0D-8945-CA524F1B9847}" srcOrd="0" destOrd="0" presId="urn:microsoft.com/office/officeart/2018/2/layout/IconVerticalSolidList"/>
    <dgm:cxn modelId="{4125EEB2-5126-45DC-88B8-78BB4F2B0426}" type="presParOf" srcId="{4DA80D64-B4B4-4D55-9593-0348E4DF61E6}" destId="{F8FF79CB-B9D6-4639-8BC4-405FB8731271}" srcOrd="1" destOrd="0" presId="urn:microsoft.com/office/officeart/2018/2/layout/IconVerticalSolidList"/>
    <dgm:cxn modelId="{A65077AA-0100-416E-97F0-EAFAE2256094}" type="presParOf" srcId="{4DA80D64-B4B4-4D55-9593-0348E4DF61E6}" destId="{3DA5696F-A784-4DBF-99CB-0C94D9C98029}" srcOrd="2" destOrd="0" presId="urn:microsoft.com/office/officeart/2018/2/layout/IconVerticalSolidList"/>
    <dgm:cxn modelId="{238CD351-86F0-490A-A97F-0C00EA34CE28}" type="presParOf" srcId="{4DA80D64-B4B4-4D55-9593-0348E4DF61E6}" destId="{9BAF0041-9395-42C7-8FA4-92EC79F0C9C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77B7D7-203D-4B5B-9E15-4A86F7A4AFB9}">
      <dsp:nvSpPr>
        <dsp:cNvPr id="0" name=""/>
        <dsp:cNvSpPr/>
      </dsp:nvSpPr>
      <dsp:spPr>
        <a:xfrm>
          <a:off x="0" y="2211"/>
          <a:ext cx="6096000" cy="112102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EF9044-95DF-4029-BC80-783125EC23AD}">
      <dsp:nvSpPr>
        <dsp:cNvPr id="0" name=""/>
        <dsp:cNvSpPr/>
      </dsp:nvSpPr>
      <dsp:spPr>
        <a:xfrm>
          <a:off x="339109" y="254441"/>
          <a:ext cx="616562" cy="616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6DC16-09F6-428E-9980-FE50A83BFB7F}">
      <dsp:nvSpPr>
        <dsp:cNvPr id="0" name=""/>
        <dsp:cNvSpPr/>
      </dsp:nvSpPr>
      <dsp:spPr>
        <a:xfrm>
          <a:off x="1294780" y="2211"/>
          <a:ext cx="4801219" cy="11210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42" tIns="118642" rIns="118642" bIns="11864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Applicable for conductors + singers (class and rehearsal) </a:t>
          </a:r>
        </a:p>
      </dsp:txBody>
      <dsp:txXfrm>
        <a:off x="1294780" y="2211"/>
        <a:ext cx="4801219" cy="1121022"/>
      </dsp:txXfrm>
    </dsp:sp>
    <dsp:sp modelId="{1177F3A9-D33C-4465-B2A3-7673BFD45440}">
      <dsp:nvSpPr>
        <dsp:cNvPr id="0" name=""/>
        <dsp:cNvSpPr/>
      </dsp:nvSpPr>
      <dsp:spPr>
        <a:xfrm>
          <a:off x="0" y="1403489"/>
          <a:ext cx="6096000" cy="112102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A2BFB8-4626-4CA6-8EC6-BD8466BA08C1}">
      <dsp:nvSpPr>
        <dsp:cNvPr id="0" name=""/>
        <dsp:cNvSpPr/>
      </dsp:nvSpPr>
      <dsp:spPr>
        <a:xfrm>
          <a:off x="339109" y="1655719"/>
          <a:ext cx="616562" cy="616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0619E-D636-4D80-86C6-AB7F3BFFC871}">
      <dsp:nvSpPr>
        <dsp:cNvPr id="0" name=""/>
        <dsp:cNvSpPr/>
      </dsp:nvSpPr>
      <dsp:spPr>
        <a:xfrm>
          <a:off x="1294780" y="1403489"/>
          <a:ext cx="4801219" cy="11210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42" tIns="118642" rIns="118642" bIns="11864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Creating a shared gestural vocabulary (“efforts”) </a:t>
          </a:r>
        </a:p>
      </dsp:txBody>
      <dsp:txXfrm>
        <a:off x="1294780" y="1403489"/>
        <a:ext cx="4801219" cy="1121022"/>
      </dsp:txXfrm>
    </dsp:sp>
    <dsp:sp modelId="{942282DC-ACD5-4595-86F2-B128F0B60CAD}">
      <dsp:nvSpPr>
        <dsp:cNvPr id="0" name=""/>
        <dsp:cNvSpPr/>
      </dsp:nvSpPr>
      <dsp:spPr>
        <a:xfrm>
          <a:off x="0" y="2804767"/>
          <a:ext cx="6096000" cy="112102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732C9C-7CF7-465D-8C3E-1B209CA026EC}">
      <dsp:nvSpPr>
        <dsp:cNvPr id="0" name=""/>
        <dsp:cNvSpPr/>
      </dsp:nvSpPr>
      <dsp:spPr>
        <a:xfrm>
          <a:off x="339109" y="3056997"/>
          <a:ext cx="616562" cy="616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547A90-879F-4CED-BD93-254F3F905395}">
      <dsp:nvSpPr>
        <dsp:cNvPr id="0" name=""/>
        <dsp:cNvSpPr/>
      </dsp:nvSpPr>
      <dsp:spPr>
        <a:xfrm>
          <a:off x="1294780" y="2804767"/>
          <a:ext cx="4801219" cy="11210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42" tIns="118642" rIns="118642" bIns="11864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Realizing one’s sonic vision through movement/gesture </a:t>
          </a:r>
        </a:p>
      </dsp:txBody>
      <dsp:txXfrm>
        <a:off x="1294780" y="2804767"/>
        <a:ext cx="4801219" cy="1121022"/>
      </dsp:txXfrm>
    </dsp:sp>
    <dsp:sp modelId="{4345D67C-FC91-4F0D-8945-CA524F1B9847}">
      <dsp:nvSpPr>
        <dsp:cNvPr id="0" name=""/>
        <dsp:cNvSpPr/>
      </dsp:nvSpPr>
      <dsp:spPr>
        <a:xfrm>
          <a:off x="0" y="4206045"/>
          <a:ext cx="6096000" cy="112102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F79CB-B9D6-4639-8BC4-405FB8731271}">
      <dsp:nvSpPr>
        <dsp:cNvPr id="0" name=""/>
        <dsp:cNvSpPr/>
      </dsp:nvSpPr>
      <dsp:spPr>
        <a:xfrm>
          <a:off x="339109" y="4458275"/>
          <a:ext cx="616562" cy="616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F0041-9395-42C7-8FA4-92EC79F0C9C5}">
      <dsp:nvSpPr>
        <dsp:cNvPr id="0" name=""/>
        <dsp:cNvSpPr/>
      </dsp:nvSpPr>
      <dsp:spPr>
        <a:xfrm>
          <a:off x="1294780" y="4206045"/>
          <a:ext cx="4801219" cy="11210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42" tIns="118642" rIns="118642" bIns="11864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Choosing appropriate rehearsal syllables </a:t>
          </a:r>
        </a:p>
      </dsp:txBody>
      <dsp:txXfrm>
        <a:off x="1294780" y="4206045"/>
        <a:ext cx="4801219" cy="1121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931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35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32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05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86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4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11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62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0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2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6/22/2026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360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4" r:id="rId6"/>
    <p:sldLayoutId id="2147483719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albanes@i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EF1C3-DF17-BF8F-3ECE-E54CF6F93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0" y="1062038"/>
            <a:ext cx="6096000" cy="2881311"/>
          </a:xfrm>
        </p:spPr>
        <p:txBody>
          <a:bodyPr>
            <a:normAutofit/>
          </a:bodyPr>
          <a:lstStyle/>
          <a:p>
            <a:pPr algn="r"/>
            <a:r>
              <a:rPr lang="en-US" sz="3800" dirty="0"/>
              <a:t>Expanding the Conductor’s Palate: The Laban “Efforts” as a Tool for Expressive Gestural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F295C8-9077-855A-3B09-E41DD31E3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0" y="4170408"/>
            <a:ext cx="6096000" cy="1625554"/>
          </a:xfrm>
        </p:spPr>
        <p:txBody>
          <a:bodyPr>
            <a:normAutofit/>
          </a:bodyPr>
          <a:lstStyle/>
          <a:p>
            <a:pPr algn="r"/>
            <a:r>
              <a:rPr lang="en-US" sz="2000" dirty="0"/>
              <a:t>Chris Albanese, DMA</a:t>
            </a:r>
          </a:p>
          <a:p>
            <a:pPr algn="r"/>
            <a:r>
              <a:rPr lang="en-US" sz="2000" dirty="0"/>
              <a:t>Associate Professor of Choral Conducting</a:t>
            </a:r>
          </a:p>
          <a:p>
            <a:pPr algn="r"/>
            <a:r>
              <a:rPr lang="en-US" sz="2000" dirty="0"/>
              <a:t>Indiana University Jacobs School of Music</a:t>
            </a:r>
          </a:p>
          <a:p>
            <a:pPr algn="r"/>
            <a:r>
              <a:rPr lang="en-US" sz="2000" dirty="0"/>
              <a:t>Director, The Singing Hoosiers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AC4B15-44AD-E66C-FD30-7145B8EBD9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602" r="23898" b="-2"/>
          <a:stretch>
            <a:fillRect/>
          </a:stretch>
        </p:blipFill>
        <p:spPr>
          <a:xfrm>
            <a:off x="-2" y="-1"/>
            <a:ext cx="4572002" cy="6858002"/>
          </a:xfrm>
          <a:custGeom>
            <a:avLst/>
            <a:gdLst/>
            <a:ahLst/>
            <a:cxnLst/>
            <a:rect l="l" t="t" r="r" b="b"/>
            <a:pathLst>
              <a:path w="4572002" h="6858002">
                <a:moveTo>
                  <a:pt x="4295315" y="6438981"/>
                </a:moveTo>
                <a:lnTo>
                  <a:pt x="4275384" y="6463840"/>
                </a:lnTo>
                <a:lnTo>
                  <a:pt x="4275382" y="6463849"/>
                </a:lnTo>
                <a:lnTo>
                  <a:pt x="4261586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19" y="6521804"/>
                </a:lnTo>
                <a:lnTo>
                  <a:pt x="4261586" y="6513012"/>
                </a:lnTo>
                <a:lnTo>
                  <a:pt x="4264397" y="6508052"/>
                </a:lnTo>
                <a:lnTo>
                  <a:pt x="4275382" y="6463849"/>
                </a:lnTo>
                <a:lnTo>
                  <a:pt x="4275384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211111" y="2836172"/>
                </a:moveTo>
                <a:lnTo>
                  <a:pt x="4202420" y="2848793"/>
                </a:lnTo>
                <a:cubicBezTo>
                  <a:pt x="4192420" y="2881226"/>
                  <a:pt x="4178988" y="2913982"/>
                  <a:pt x="4177881" y="2947862"/>
                </a:cubicBezTo>
                <a:lnTo>
                  <a:pt x="4177881" y="2947863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8"/>
                </a:ln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cubicBezTo>
                  <a:pt x="4127218" y="3638158"/>
                  <a:pt x="4132898" y="3646123"/>
                  <a:pt x="4136708" y="3654416"/>
                </a:cubicBez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6645" y="3852620"/>
                </a:lnTo>
                <a:cubicBezTo>
                  <a:pt x="4114978" y="3863193"/>
                  <a:pt x="4117265" y="3874195"/>
                  <a:pt x="4126028" y="3885339"/>
                </a:cubicBez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55523" y="4002410"/>
                </a:lnTo>
                <a:cubicBezTo>
                  <a:pt x="4152853" y="4016025"/>
                  <a:pt x="4148364" y="4029837"/>
                  <a:pt x="4142220" y="4043839"/>
                </a:cubicBez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7099" y="4103826"/>
                </a:lnTo>
                <a:cubicBezTo>
                  <a:pt x="4126122" y="4123948"/>
                  <a:pt x="4129552" y="4144333"/>
                  <a:pt x="4138410" y="4165384"/>
                </a:cubicBezTo>
                <a:lnTo>
                  <a:pt x="4142315" y="4192388"/>
                </a:lnTo>
                <a:lnTo>
                  <a:pt x="4142220" y="4221391"/>
                </a:lnTo>
                <a:lnTo>
                  <a:pt x="4142220" y="4221391"/>
                </a:ln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3"/>
                </a:ln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cubicBezTo>
                  <a:pt x="4142601" y="4840633"/>
                  <a:pt x="4151364" y="4853636"/>
                  <a:pt x="4156484" y="4867614"/>
                </a:cubicBez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58155" y="4933805"/>
                </a:lnTo>
                <a:cubicBezTo>
                  <a:pt x="4160163" y="4953853"/>
                  <a:pt x="4171415" y="4969749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706" y="5062669"/>
                  <a:pt x="4221137" y="5082339"/>
                  <a:pt x="4228472" y="5102461"/>
                </a:cubicBez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lnTo>
                  <a:pt x="4228901" y="5166114"/>
                </a:lnTo>
                <a:cubicBezTo>
                  <a:pt x="4228139" y="5167638"/>
                  <a:pt x="4228711" y="5169781"/>
                  <a:pt x="4229592" y="5172091"/>
                </a:cubicBezTo>
                <a:lnTo>
                  <a:pt x="4232139" y="5179068"/>
                </a:lnTo>
                <a:lnTo>
                  <a:pt x="4231973" y="5229433"/>
                </a:lnTo>
                <a:cubicBezTo>
                  <a:pt x="4228139" y="5245268"/>
                  <a:pt x="4220423" y="5259937"/>
                  <a:pt x="4208516" y="5272796"/>
                </a:cubicBezTo>
                <a:cubicBezTo>
                  <a:pt x="4185226" y="5298086"/>
                  <a:pt x="4177689" y="5325412"/>
                  <a:pt x="4179637" y="5355014"/>
                </a:cubicBez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6" y="5480638"/>
                </a:cubicBezTo>
                <a:lnTo>
                  <a:pt x="4208850" y="5507668"/>
                </a:lnTo>
                <a:lnTo>
                  <a:pt x="4206630" y="5520422"/>
                </a:lnTo>
                <a:cubicBezTo>
                  <a:pt x="4204993" y="5524467"/>
                  <a:pt x="4202326" y="5528265"/>
                  <a:pt x="4198230" y="5531693"/>
                </a:cubicBez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8"/>
                </a:lnTo>
                <a:lnTo>
                  <a:pt x="4188085" y="5547579"/>
                </a:lnTo>
                <a:cubicBezTo>
                  <a:pt x="4188180" y="5552508"/>
                  <a:pt x="4191562" y="5557318"/>
                  <a:pt x="4197658" y="5562747"/>
                </a:cubicBezTo>
                <a:cubicBezTo>
                  <a:pt x="4240331" y="5600468"/>
                  <a:pt x="4267002" y="5646190"/>
                  <a:pt x="4268906" y="5704484"/>
                </a:cubicBezTo>
                <a:cubicBezTo>
                  <a:pt x="4269288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7" y="5760874"/>
                </a:cubicBezTo>
                <a:cubicBezTo>
                  <a:pt x="4322820" y="5794975"/>
                  <a:pt x="4350063" y="5837458"/>
                  <a:pt x="4371972" y="5883752"/>
                </a:cubicBezTo>
                <a:cubicBezTo>
                  <a:pt x="4375877" y="5892038"/>
                  <a:pt x="4379782" y="5900611"/>
                  <a:pt x="4382997" y="5909351"/>
                </a:cubicBezTo>
                <a:lnTo>
                  <a:pt x="4389878" y="5935950"/>
                </a:lnTo>
                <a:lnTo>
                  <a:pt x="4389712" y="5964477"/>
                </a:lnTo>
                <a:cubicBezTo>
                  <a:pt x="4388783" y="5974097"/>
                  <a:pt x="4387306" y="5983766"/>
                  <a:pt x="4386258" y="5993291"/>
                </a:cubicBez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7" y="6082258"/>
                  <a:pt x="4323582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09890" y="6133315"/>
                </a:lnTo>
                <a:cubicBezTo>
                  <a:pt x="4309818" y="6139745"/>
                  <a:pt x="4314629" y="6145793"/>
                  <a:pt x="4325488" y="6155603"/>
                </a:cubicBezTo>
                <a:cubicBezTo>
                  <a:pt x="4347777" y="6175798"/>
                  <a:pt x="4359397" y="6200945"/>
                  <a:pt x="4364159" y="6228757"/>
                </a:cubicBezTo>
                <a:lnTo>
                  <a:pt x="4381496" y="6361540"/>
                </a:lnTo>
                <a:lnTo>
                  <a:pt x="4381289" y="6365204"/>
                </a:lnTo>
                <a:lnTo>
                  <a:pt x="4380007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lnTo>
                  <a:pt x="4381289" y="6365204"/>
                </a:lnTo>
                <a:lnTo>
                  <a:pt x="4381496" y="6361540"/>
                </a:lnTo>
                <a:lnTo>
                  <a:pt x="4381496" y="6361540"/>
                </a:lnTo>
                <a:lnTo>
                  <a:pt x="4381496" y="6361539"/>
                </a:lnTo>
                <a:cubicBezTo>
                  <a:pt x="4377876" y="6317151"/>
                  <a:pt x="4371590" y="6272764"/>
                  <a:pt x="4364159" y="6228756"/>
                </a:cubicBezTo>
                <a:cubicBezTo>
                  <a:pt x="4359397" y="6200944"/>
                  <a:pt x="4347777" y="6175797"/>
                  <a:pt x="4325488" y="6155602"/>
                </a:cubicBezTo>
                <a:cubicBezTo>
                  <a:pt x="4320059" y="6150697"/>
                  <a:pt x="4316141" y="6146732"/>
                  <a:pt x="4313590" y="6143190"/>
                </a:cubicBezTo>
                <a:lnTo>
                  <a:pt x="4309890" y="6133315"/>
                </a:lnTo>
                <a:lnTo>
                  <a:pt x="4323582" y="6108739"/>
                </a:lnTo>
                <a:cubicBezTo>
                  <a:pt x="4343777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8" y="5993292"/>
                </a:cubicBezTo>
                <a:cubicBezTo>
                  <a:pt x="4388354" y="5974241"/>
                  <a:pt x="4392164" y="5954618"/>
                  <a:pt x="4389878" y="5935950"/>
                </a:cubicBezTo>
                <a:lnTo>
                  <a:pt x="4389878" y="5935950"/>
                </a:lnTo>
                <a:lnTo>
                  <a:pt x="4389878" y="5935949"/>
                </a:lnTo>
                <a:cubicBezTo>
                  <a:pt x="4387592" y="5918042"/>
                  <a:pt x="4379782" y="5900323"/>
                  <a:pt x="4371972" y="5883751"/>
                </a:cubicBezTo>
                <a:cubicBezTo>
                  <a:pt x="4350063" y="5837457"/>
                  <a:pt x="4322820" y="5794974"/>
                  <a:pt x="4283577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8" y="5716485"/>
                  <a:pt x="4268906" y="5704483"/>
                </a:cubicBezTo>
                <a:cubicBezTo>
                  <a:pt x="4267002" y="5646189"/>
                  <a:pt x="4240331" y="5600467"/>
                  <a:pt x="4197658" y="5562746"/>
                </a:cubicBezTo>
                <a:lnTo>
                  <a:pt x="4188085" y="5547578"/>
                </a:lnTo>
                <a:lnTo>
                  <a:pt x="4198230" y="5531694"/>
                </a:lnTo>
                <a:cubicBezTo>
                  <a:pt x="4206421" y="5524837"/>
                  <a:pt x="4208898" y="5516503"/>
                  <a:pt x="4208850" y="5507668"/>
                </a:cubicBez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6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1083" y="5326163"/>
                </a:lnTo>
                <a:cubicBezTo>
                  <a:pt x="4184464" y="5307422"/>
                  <a:pt x="4192990" y="5289657"/>
                  <a:pt x="4208516" y="5272797"/>
                </a:cubicBezTo>
                <a:cubicBezTo>
                  <a:pt x="4232329" y="5247079"/>
                  <a:pt x="4239379" y="5214122"/>
                  <a:pt x="4232139" y="5179068"/>
                </a:cubicBez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2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5"/>
                </a:lnTo>
                <a:lnTo>
                  <a:pt x="4235616" y="5133224"/>
                </a:lnTo>
                <a:cubicBezTo>
                  <a:pt x="4233865" y="5101639"/>
                  <a:pt x="4211325" y="507324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cubicBezTo>
                  <a:pt x="4175273" y="4975511"/>
                  <a:pt x="4167700" y="4964604"/>
                  <a:pt x="4162914" y="4952673"/>
                </a:cubicBez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61262" y="4889275"/>
                </a:lnTo>
                <a:cubicBezTo>
                  <a:pt x="4159556" y="4866958"/>
                  <a:pt x="4148126" y="4846490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8" y="4442762"/>
                  <a:pt x="4197658" y="4403326"/>
                  <a:pt x="4196706" y="4363891"/>
                </a:cubicBezTo>
                <a:lnTo>
                  <a:pt x="4196706" y="4363891"/>
                </a:ln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lnTo>
                  <a:pt x="4142220" y="4221391"/>
                </a:lnTo>
                <a:lnTo>
                  <a:pt x="4142315" y="4192388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cubicBezTo>
                  <a:pt x="4133981" y="4154857"/>
                  <a:pt x="4130909" y="4144498"/>
                  <a:pt x="4129066" y="4134256"/>
                </a:cubicBezTo>
                <a:lnTo>
                  <a:pt x="4127099" y="4103826"/>
                </a:lnTo>
                <a:lnTo>
                  <a:pt x="4142220" y="4043840"/>
                </a:lnTo>
                <a:cubicBezTo>
                  <a:pt x="4154508" y="4015835"/>
                  <a:pt x="4160175" y="3988593"/>
                  <a:pt x="4157913" y="3962160"/>
                </a:cubicBez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cubicBezTo>
                  <a:pt x="4121646" y="3879766"/>
                  <a:pt x="4118884" y="3874229"/>
                  <a:pt x="4117425" y="3868764"/>
                </a:cubicBez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4"/>
                </a:lnTo>
                <a:lnTo>
                  <a:pt x="4143220" y="3680163"/>
                </a:lnTo>
                <a:cubicBezTo>
                  <a:pt x="4141696" y="3662494"/>
                  <a:pt x="4135458" y="3645682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2"/>
                </a:ln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82513" y="2914328"/>
                </a:lnTo>
                <a:cubicBezTo>
                  <a:pt x="4187561" y="2892181"/>
                  <a:pt x="4195753" y="2870416"/>
                  <a:pt x="4202420" y="2848794"/>
                </a:cubicBezTo>
                <a:cubicBezTo>
                  <a:pt x="4203753" y="2844317"/>
                  <a:pt x="4207039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32419" y="2490551"/>
                </a:lnTo>
                <a:cubicBezTo>
                  <a:pt x="4130791" y="2499773"/>
                  <a:pt x="4128410" y="2509024"/>
                  <a:pt x="4125838" y="2518264"/>
                </a:cubicBez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2" y="2668002"/>
                </a:cubicBezTo>
                <a:cubicBezTo>
                  <a:pt x="4223947" y="2691055"/>
                  <a:pt x="4237663" y="2716964"/>
                  <a:pt x="4247952" y="2745349"/>
                </a:cubicBezTo>
                <a:lnTo>
                  <a:pt x="4247953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0" y="2811787"/>
                </a:lnTo>
                <a:lnTo>
                  <a:pt x="4243371" y="2811787"/>
                </a:lnTo>
                <a:lnTo>
                  <a:pt x="4243374" y="2811780"/>
                </a:lnTo>
                <a:lnTo>
                  <a:pt x="4253024" y="2793023"/>
                </a:lnTo>
                <a:lnTo>
                  <a:pt x="4253453" y="2785440"/>
                </a:lnTo>
                <a:lnTo>
                  <a:pt x="4254653" y="2782305"/>
                </a:lnTo>
                <a:lnTo>
                  <a:pt x="4253873" y="2778006"/>
                </a:lnTo>
                <a:lnTo>
                  <a:pt x="4254283" y="2770758"/>
                </a:lnTo>
                <a:lnTo>
                  <a:pt x="4247953" y="2745352"/>
                </a:lnTo>
                <a:lnTo>
                  <a:pt x="4247952" y="2745348"/>
                </a:lnTo>
                <a:cubicBezTo>
                  <a:pt x="4237663" y="2716963"/>
                  <a:pt x="4223947" y="2691054"/>
                  <a:pt x="4199562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cubicBezTo>
                  <a:pt x="4130981" y="2499786"/>
                  <a:pt x="4135363" y="2481259"/>
                  <a:pt x="4134481" y="2463018"/>
                </a:cubicBez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51027" y="1453958"/>
                </a:moveTo>
                <a:lnTo>
                  <a:pt x="3745230" y="1459073"/>
                </a:lnTo>
                <a:lnTo>
                  <a:pt x="3745230" y="1459073"/>
                </a:lnTo>
                <a:lnTo>
                  <a:pt x="3745229" y="1459074"/>
                </a:lnTo>
                <a:lnTo>
                  <a:pt x="3736012" y="1481572"/>
                </a:lnTo>
                <a:lnTo>
                  <a:pt x="3745230" y="1459073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cubicBezTo>
                  <a:pt x="3760922" y="348396"/>
                  <a:pt x="3763447" y="357874"/>
                  <a:pt x="3765590" y="367328"/>
                </a:cubicBezTo>
                <a:lnTo>
                  <a:pt x="3769400" y="395640"/>
                </a:lnTo>
                <a:cubicBezTo>
                  <a:pt x="3769590" y="376781"/>
                  <a:pt x="3762352" y="357921"/>
                  <a:pt x="3759494" y="338870"/>
                </a:cubicBez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5402" y="228949"/>
                </a:lnTo>
                <a:lnTo>
                  <a:pt x="3785402" y="228948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1" y="21486"/>
                  <a:pt x="4218423" y="43012"/>
                  <a:pt x="4215374" y="63587"/>
                </a:cubicBezTo>
                <a:cubicBezTo>
                  <a:pt x="4209850" y="101308"/>
                  <a:pt x="4206420" y="139219"/>
                  <a:pt x="4201468" y="176939"/>
                </a:cubicBezTo>
                <a:cubicBezTo>
                  <a:pt x="4200324" y="184941"/>
                  <a:pt x="4198230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4" y="1489720"/>
                </a:cubicBezTo>
                <a:cubicBezTo>
                  <a:pt x="4198992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3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1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49" y="1992279"/>
                  <a:pt x="4294815" y="2013043"/>
                  <a:pt x="4296911" y="2030378"/>
                </a:cubicBezTo>
                <a:cubicBezTo>
                  <a:pt x="4299387" y="2048668"/>
                  <a:pt x="4301673" y="2067525"/>
                  <a:pt x="4307200" y="2085054"/>
                </a:cubicBezTo>
                <a:cubicBezTo>
                  <a:pt x="4321678" y="2130393"/>
                  <a:pt x="4338061" y="2175163"/>
                  <a:pt x="4353301" y="2220312"/>
                </a:cubicBezTo>
                <a:cubicBezTo>
                  <a:pt x="4365876" y="2257459"/>
                  <a:pt x="4355969" y="2294039"/>
                  <a:pt x="4350635" y="2330806"/>
                </a:cubicBezTo>
                <a:cubicBezTo>
                  <a:pt x="4347205" y="2353859"/>
                  <a:pt x="4339013" y="2375383"/>
                  <a:pt x="4351205" y="2401292"/>
                </a:cubicBezTo>
                <a:cubicBezTo>
                  <a:pt x="4362827" y="2426059"/>
                  <a:pt x="4360159" y="2457492"/>
                  <a:pt x="4366446" y="2485307"/>
                </a:cubicBezTo>
                <a:cubicBezTo>
                  <a:pt x="4371780" y="2508742"/>
                  <a:pt x="4380354" y="2531409"/>
                  <a:pt x="4388736" y="2554079"/>
                </a:cubicBezTo>
                <a:cubicBezTo>
                  <a:pt x="4400167" y="2584942"/>
                  <a:pt x="4412167" y="2615421"/>
                  <a:pt x="4406453" y="2649143"/>
                </a:cubicBezTo>
                <a:cubicBezTo>
                  <a:pt x="4399975" y="2687436"/>
                  <a:pt x="4424359" y="2713723"/>
                  <a:pt x="4440554" y="2743826"/>
                </a:cubicBezTo>
                <a:cubicBezTo>
                  <a:pt x="4451602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4" y="2901943"/>
                </a:cubicBezTo>
                <a:cubicBezTo>
                  <a:pt x="4502848" y="2948047"/>
                  <a:pt x="4513136" y="2994722"/>
                  <a:pt x="4505896" y="3042728"/>
                </a:cubicBezTo>
                <a:cubicBezTo>
                  <a:pt x="4502658" y="3064827"/>
                  <a:pt x="4502848" y="3085403"/>
                  <a:pt x="4507612" y="3107500"/>
                </a:cubicBezTo>
                <a:cubicBezTo>
                  <a:pt x="4515422" y="3143695"/>
                  <a:pt x="4516375" y="3180844"/>
                  <a:pt x="4545521" y="3209993"/>
                </a:cubicBezTo>
                <a:cubicBezTo>
                  <a:pt x="4555810" y="3220280"/>
                  <a:pt x="4558476" y="3238758"/>
                  <a:pt x="4563810" y="3253809"/>
                </a:cubicBezTo>
                <a:cubicBezTo>
                  <a:pt x="4570098" y="3271145"/>
                  <a:pt x="4566858" y="3283908"/>
                  <a:pt x="4548570" y="3293244"/>
                </a:cubicBezTo>
                <a:cubicBezTo>
                  <a:pt x="4540379" y="3297434"/>
                  <a:pt x="4532377" y="3309437"/>
                  <a:pt x="4531043" y="3318771"/>
                </a:cubicBezTo>
                <a:cubicBezTo>
                  <a:pt x="4527043" y="3346776"/>
                  <a:pt x="4532949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6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6" y="3699976"/>
                  <a:pt x="4554096" y="3716168"/>
                  <a:pt x="4550476" y="3732361"/>
                </a:cubicBezTo>
                <a:cubicBezTo>
                  <a:pt x="4549142" y="3738267"/>
                  <a:pt x="4543997" y="3744173"/>
                  <a:pt x="4544759" y="3749506"/>
                </a:cubicBezTo>
                <a:cubicBezTo>
                  <a:pt x="4552952" y="3802467"/>
                  <a:pt x="4516375" y="3840569"/>
                  <a:pt x="4500182" y="3885338"/>
                </a:cubicBezTo>
                <a:cubicBezTo>
                  <a:pt x="4483035" y="3932394"/>
                  <a:pt x="4456747" y="3977925"/>
                  <a:pt x="4464557" y="4030503"/>
                </a:cubicBezTo>
                <a:cubicBezTo>
                  <a:pt x="4469319" y="4062318"/>
                  <a:pt x="4480369" y="4092989"/>
                  <a:pt x="4487038" y="4124614"/>
                </a:cubicBezTo>
                <a:cubicBezTo>
                  <a:pt x="4489324" y="4135854"/>
                  <a:pt x="4488942" y="4148427"/>
                  <a:pt x="4486656" y="4159667"/>
                </a:cubicBezTo>
                <a:cubicBezTo>
                  <a:pt x="4476177" y="4213961"/>
                  <a:pt x="4474653" y="4267493"/>
                  <a:pt x="4491800" y="4320837"/>
                </a:cubicBezTo>
                <a:cubicBezTo>
                  <a:pt x="4494658" y="4329979"/>
                  <a:pt x="4497324" y="4339695"/>
                  <a:pt x="4497324" y="4349222"/>
                </a:cubicBezTo>
                <a:cubicBezTo>
                  <a:pt x="4497324" y="4401419"/>
                  <a:pt x="4493324" y="4452665"/>
                  <a:pt x="4474653" y="4502579"/>
                </a:cubicBezTo>
                <a:cubicBezTo>
                  <a:pt x="4468367" y="4519343"/>
                  <a:pt x="4472367" y="4539728"/>
                  <a:pt x="4470843" y="4558207"/>
                </a:cubicBezTo>
                <a:cubicBezTo>
                  <a:pt x="4469511" y="4575351"/>
                  <a:pt x="4468939" y="4592878"/>
                  <a:pt x="4464557" y="4609452"/>
                </a:cubicBezTo>
                <a:cubicBezTo>
                  <a:pt x="4458081" y="4633647"/>
                  <a:pt x="4457319" y="4656126"/>
                  <a:pt x="4463033" y="4681083"/>
                </a:cubicBezTo>
                <a:cubicBezTo>
                  <a:pt x="4468367" y="4704895"/>
                  <a:pt x="4465701" y="4730614"/>
                  <a:pt x="4465891" y="4755381"/>
                </a:cubicBezTo>
                <a:cubicBezTo>
                  <a:pt x="4466081" y="4783004"/>
                  <a:pt x="4466271" y="4810627"/>
                  <a:pt x="4465319" y="4838250"/>
                </a:cubicBezTo>
                <a:cubicBezTo>
                  <a:pt x="4464939" y="4849300"/>
                  <a:pt x="4457319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3" y="4990465"/>
                  <a:pt x="4458081" y="5006086"/>
                </a:cubicBezTo>
                <a:cubicBezTo>
                  <a:pt x="4456747" y="5031614"/>
                  <a:pt x="4457319" y="5057141"/>
                  <a:pt x="4456937" y="5082670"/>
                </a:cubicBezTo>
                <a:cubicBezTo>
                  <a:pt x="4456747" y="5091052"/>
                  <a:pt x="4455985" y="5099245"/>
                  <a:pt x="4455602" y="5107627"/>
                </a:cubicBezTo>
                <a:cubicBezTo>
                  <a:pt x="4455222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3" y="5206308"/>
                </a:cubicBezTo>
                <a:cubicBezTo>
                  <a:pt x="4473129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89" y="5393005"/>
                </a:cubicBezTo>
                <a:cubicBezTo>
                  <a:pt x="4484751" y="5401579"/>
                  <a:pt x="4479987" y="5410531"/>
                  <a:pt x="4479607" y="5419295"/>
                </a:cubicBezTo>
                <a:cubicBezTo>
                  <a:pt x="4478655" y="5446728"/>
                  <a:pt x="4478463" y="5474161"/>
                  <a:pt x="4477893" y="5501594"/>
                </a:cubicBezTo>
                <a:cubicBezTo>
                  <a:pt x="4477701" y="5517215"/>
                  <a:pt x="4478273" y="5533027"/>
                  <a:pt x="4476559" y="5548460"/>
                </a:cubicBezTo>
                <a:cubicBezTo>
                  <a:pt x="4474273" y="5568842"/>
                  <a:pt x="4470843" y="5587321"/>
                  <a:pt x="4485703" y="5606372"/>
                </a:cubicBezTo>
                <a:cubicBezTo>
                  <a:pt x="4508754" y="5635711"/>
                  <a:pt x="4499800" y="5673050"/>
                  <a:pt x="4505134" y="5706959"/>
                </a:cubicBezTo>
                <a:cubicBezTo>
                  <a:pt x="4506468" y="5715723"/>
                  <a:pt x="4506658" y="5724678"/>
                  <a:pt x="4508182" y="5733440"/>
                </a:cubicBezTo>
                <a:cubicBezTo>
                  <a:pt x="4511040" y="5749634"/>
                  <a:pt x="4514278" y="5765635"/>
                  <a:pt x="4517519" y="5781830"/>
                </a:cubicBezTo>
                <a:cubicBezTo>
                  <a:pt x="4518089" y="5784686"/>
                  <a:pt x="4518281" y="5787924"/>
                  <a:pt x="4519233" y="5790592"/>
                </a:cubicBezTo>
                <a:cubicBezTo>
                  <a:pt x="4527233" y="5815169"/>
                  <a:pt x="4536377" y="5839361"/>
                  <a:pt x="4542855" y="5864318"/>
                </a:cubicBezTo>
                <a:cubicBezTo>
                  <a:pt x="4546094" y="5876511"/>
                  <a:pt x="4546476" y="5890037"/>
                  <a:pt x="4544759" y="5902610"/>
                </a:cubicBezTo>
                <a:cubicBezTo>
                  <a:pt x="4539807" y="5939377"/>
                  <a:pt x="4537711" y="5975764"/>
                  <a:pt x="4544951" y="6012723"/>
                </a:cubicBezTo>
                <a:cubicBezTo>
                  <a:pt x="4547808" y="6027392"/>
                  <a:pt x="4543045" y="6043776"/>
                  <a:pt x="4541331" y="6059397"/>
                </a:cubicBezTo>
                <a:cubicBezTo>
                  <a:pt x="4536759" y="6096736"/>
                  <a:pt x="4531805" y="6134075"/>
                  <a:pt x="4527425" y="6171605"/>
                </a:cubicBezTo>
                <a:cubicBezTo>
                  <a:pt x="4524757" y="6195037"/>
                  <a:pt x="4523233" y="6218660"/>
                  <a:pt x="4520567" y="6242093"/>
                </a:cubicBezTo>
                <a:cubicBezTo>
                  <a:pt x="4517327" y="6269144"/>
                  <a:pt x="4512374" y="6296005"/>
                  <a:pt x="4509706" y="6323058"/>
                </a:cubicBezTo>
                <a:cubicBezTo>
                  <a:pt x="4506658" y="6353919"/>
                  <a:pt x="4506088" y="6384972"/>
                  <a:pt x="4502848" y="6415833"/>
                </a:cubicBezTo>
                <a:cubicBezTo>
                  <a:pt x="4496562" y="6472225"/>
                  <a:pt x="4489132" y="6528424"/>
                  <a:pt x="4482083" y="6584812"/>
                </a:cubicBezTo>
                <a:cubicBezTo>
                  <a:pt x="4475225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6" y="6815516"/>
                </a:cubicBezTo>
                <a:lnTo>
                  <a:pt x="4431806" y="6858001"/>
                </a:lnTo>
                <a:lnTo>
                  <a:pt x="4259553" y="6858001"/>
                </a:lnTo>
                <a:lnTo>
                  <a:pt x="4265716" y="6812064"/>
                </a:lnTo>
                <a:lnTo>
                  <a:pt x="4265716" y="6812064"/>
                </a:lnTo>
                <a:lnTo>
                  <a:pt x="4265716" y="6812063"/>
                </a:lnTo>
                <a:cubicBezTo>
                  <a:pt x="4265240" y="6788417"/>
                  <a:pt x="4259954" y="6764841"/>
                  <a:pt x="4246238" y="6742552"/>
                </a:cubicBezTo>
                <a:lnTo>
                  <a:pt x="4232402" y="6702976"/>
                </a:lnTo>
                <a:lnTo>
                  <a:pt x="4235549" y="6683027"/>
                </a:lnTo>
                <a:cubicBezTo>
                  <a:pt x="4237915" y="6676306"/>
                  <a:pt x="4241666" y="6669496"/>
                  <a:pt x="4247000" y="6662542"/>
                </a:cubicBezTo>
                <a:cubicBezTo>
                  <a:pt x="4254334" y="6653111"/>
                  <a:pt x="4256191" y="6639108"/>
                  <a:pt x="4254095" y="6625225"/>
                </a:cubicBezTo>
                <a:lnTo>
                  <a:pt x="4254095" y="6625225"/>
                </a:lnTo>
                <a:lnTo>
                  <a:pt x="4254095" y="6625224"/>
                </a:lnTo>
                <a:cubicBezTo>
                  <a:pt x="4251999" y="6611341"/>
                  <a:pt x="4245951" y="6597578"/>
                  <a:pt x="4237473" y="6588625"/>
                </a:cubicBezTo>
                <a:lnTo>
                  <a:pt x="4214994" y="6564620"/>
                </a:lnTo>
                <a:lnTo>
                  <a:pt x="4214994" y="6564621"/>
                </a:lnTo>
                <a:cubicBezTo>
                  <a:pt x="4225281" y="6575479"/>
                  <a:pt x="4231377" y="6582147"/>
                  <a:pt x="4237473" y="6588626"/>
                </a:cubicBezTo>
                <a:lnTo>
                  <a:pt x="4254095" y="6625225"/>
                </a:lnTo>
                <a:lnTo>
                  <a:pt x="4254084" y="6645552"/>
                </a:lnTo>
                <a:cubicBezTo>
                  <a:pt x="4252965" y="6651967"/>
                  <a:pt x="4250667" y="6657826"/>
                  <a:pt x="4247000" y="6662541"/>
                </a:cubicBezTo>
                <a:cubicBezTo>
                  <a:pt x="4236332" y="6676448"/>
                  <a:pt x="4231997" y="6689783"/>
                  <a:pt x="4232402" y="6702976"/>
                </a:cubicBezTo>
                <a:lnTo>
                  <a:pt x="4232402" y="6702976"/>
                </a:lnTo>
                <a:lnTo>
                  <a:pt x="4232402" y="6702977"/>
                </a:lnTo>
                <a:cubicBezTo>
                  <a:pt x="4232807" y="6716169"/>
                  <a:pt x="4237951" y="6729219"/>
                  <a:pt x="4246238" y="6742553"/>
                </a:cubicBezTo>
                <a:cubicBezTo>
                  <a:pt x="4253096" y="6753698"/>
                  <a:pt x="4257847" y="6765164"/>
                  <a:pt x="4260942" y="6776800"/>
                </a:cubicBezTo>
                <a:lnTo>
                  <a:pt x="4265716" y="6812064"/>
                </a:lnTo>
                <a:lnTo>
                  <a:pt x="4259553" y="6858001"/>
                </a:lnTo>
                <a:lnTo>
                  <a:pt x="4259553" y="6858001"/>
                </a:lnTo>
                <a:lnTo>
                  <a:pt x="4259553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138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F370D-3853-4520-BD58-F66D4B5C1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09650"/>
            <a:ext cx="4400549" cy="1857375"/>
          </a:xfrm>
        </p:spPr>
        <p:txBody>
          <a:bodyPr anchor="b">
            <a:normAutofit/>
          </a:bodyPr>
          <a:lstStyle/>
          <a:p>
            <a:r>
              <a:rPr lang="en-US" sz="4100"/>
              <a:t>Rudolf von Laban (1879-1958)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23CA3A-55AA-21E5-ECB3-418A094EC6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18" r="1" b="18043"/>
          <a:stretch>
            <a:fillRect/>
          </a:stretch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E5D87AC-5CCC-4E1F-8B25-D3A605302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EFC8E10-A01A-44C0-92B4-4837ED6C4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29C434-C896-4DBB-9A47-D99A5EE41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6378D-5E5B-CDE5-4A10-48BD700B9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109956"/>
            <a:ext cx="4400549" cy="3167019"/>
          </a:xfrm>
        </p:spPr>
        <p:txBody>
          <a:bodyPr anchor="t">
            <a:normAutofit/>
          </a:bodyPr>
          <a:lstStyle/>
          <a:p>
            <a:r>
              <a:rPr lang="en-US" sz="2000" dirty="0"/>
              <a:t>Austro-Hungarian choreographer and dance theorist</a:t>
            </a:r>
          </a:p>
          <a:p>
            <a:r>
              <a:rPr lang="en-US" sz="2000" dirty="0"/>
              <a:t>Pioneering influence in the field of modern and expressionist dance</a:t>
            </a:r>
          </a:p>
          <a:p>
            <a:r>
              <a:rPr lang="en-US" sz="2000" dirty="0"/>
              <a:t>Movement analysis </a:t>
            </a:r>
          </a:p>
          <a:p>
            <a:r>
              <a:rPr lang="en-US" sz="2000" dirty="0" err="1"/>
              <a:t>Labanotaion</a:t>
            </a:r>
            <a:r>
              <a:rPr lang="en-US" sz="2000" dirty="0"/>
              <a:t> (movement notation system) </a:t>
            </a:r>
          </a:p>
        </p:txBody>
      </p:sp>
    </p:spTree>
    <p:extLst>
      <p:ext uri="{BB962C8B-B14F-4D97-AF65-F5344CB8AC3E}">
        <p14:creationId xmlns:p14="http://schemas.microsoft.com/office/powerpoint/2010/main" val="335934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BB865F-49B2-AC54-AB82-3913AA6E5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2" y="762000"/>
            <a:ext cx="6095998" cy="2025649"/>
          </a:xfrm>
        </p:spPr>
        <p:txBody>
          <a:bodyPr anchor="b">
            <a:normAutofit/>
          </a:bodyPr>
          <a:lstStyle/>
          <a:p>
            <a:r>
              <a:rPr lang="en-US" dirty="0" err="1"/>
              <a:t>Labaonation</a:t>
            </a:r>
            <a:r>
              <a:rPr lang="en-US" dirty="0"/>
              <a:t> and the “Elements”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EB63DF-5983-221E-3FB4-304101346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523515"/>
            <a:ext cx="3895345" cy="38109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1EA02-1632-0865-DD64-495ACAC3C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3" y="3047999"/>
            <a:ext cx="6095997" cy="304800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Used in dance, theater, and other non-artistic disciplines </a:t>
            </a:r>
          </a:p>
          <a:p>
            <a:endParaRPr lang="en-US" dirty="0"/>
          </a:p>
          <a:p>
            <a:r>
              <a:rPr lang="en-US" dirty="0"/>
              <a:t>Identifies the </a:t>
            </a:r>
            <a:r>
              <a:rPr lang="en-US" b="1" dirty="0"/>
              <a:t>dynamic quality </a:t>
            </a:r>
            <a:r>
              <a:rPr lang="en-US" dirty="0"/>
              <a:t>of movement by categorizing it within the context of four </a:t>
            </a:r>
            <a:r>
              <a:rPr lang="en-US" b="1" dirty="0"/>
              <a:t>elements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4 Elements</a:t>
            </a:r>
            <a:r>
              <a:rPr lang="en-US" dirty="0"/>
              <a:t>: Space, Weight, Time Flow </a:t>
            </a:r>
          </a:p>
        </p:txBody>
      </p:sp>
    </p:spTree>
    <p:extLst>
      <p:ext uri="{BB962C8B-B14F-4D97-AF65-F5344CB8AC3E}">
        <p14:creationId xmlns:p14="http://schemas.microsoft.com/office/powerpoint/2010/main" val="2962601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0DB02BD-FF61-4042-BC21-4EFF543EC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E9D314-CF0E-F120-6DA7-E9389B18F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1"/>
            <a:ext cx="3047999" cy="3810000"/>
          </a:xfrm>
        </p:spPr>
        <p:txBody>
          <a:bodyPr anchor="b">
            <a:normAutofit/>
          </a:bodyPr>
          <a:lstStyle/>
          <a:p>
            <a:r>
              <a:rPr lang="en-US" dirty="0"/>
              <a:t>Context and Application for Conductors 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811A85E-38EA-465A-84F9-6230CF743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78285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66290A3-7E80-441D-AA1E-5263326B1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78285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0A74AA-7E6A-0AAD-8BED-0631EDDD45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379897"/>
              </p:ext>
            </p:extLst>
          </p:nvPr>
        </p:nvGraphicFramePr>
        <p:xfrm>
          <a:off x="5334000" y="766719"/>
          <a:ext cx="6096000" cy="532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907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81C0D-CE6C-08B3-C7FC-EBDEF8CEC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Four Elements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97E7D46-4D43-80F3-548D-40C090D547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6483550"/>
              </p:ext>
            </p:extLst>
          </p:nvPr>
        </p:nvGraphicFramePr>
        <p:xfrm>
          <a:off x="762000" y="3048000"/>
          <a:ext cx="10668000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11363764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3384040758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6965175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1259425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28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Manner in which energy is focused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Force exerted in a movement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Expenditure, duration of a movement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quality of bodily tension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39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Direct vs. Indirect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Light vs. 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Quick vs. Sustained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Free vs. Bound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89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1507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0DB02BD-FF61-4042-BC21-4EFF543EC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4633A-BCE6-6D83-F3F6-B955C93A8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1"/>
            <a:ext cx="3047999" cy="3810000"/>
          </a:xfrm>
        </p:spPr>
        <p:txBody>
          <a:bodyPr>
            <a:normAutofit/>
          </a:bodyPr>
          <a:lstStyle/>
          <a:p>
            <a:r>
              <a:rPr lang="en-US" sz="4100"/>
              <a:t>Efforts: Elements in combination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11A85E-38EA-465A-84F9-6230CF743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78285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66290A3-7E80-441D-AA1E-5263326B1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78285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B46246E-8CEF-8681-4B49-CE850DABB0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1413914"/>
              </p:ext>
            </p:extLst>
          </p:nvPr>
        </p:nvGraphicFramePr>
        <p:xfrm>
          <a:off x="5074024" y="1215536"/>
          <a:ext cx="6974540" cy="4431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407">
                  <a:extLst>
                    <a:ext uri="{9D8B030D-6E8A-4147-A177-3AD203B41FA5}">
                      <a16:colId xmlns:a16="http://schemas.microsoft.com/office/drawing/2014/main" val="186012022"/>
                    </a:ext>
                  </a:extLst>
                </a:gridCol>
                <a:gridCol w="1952586">
                  <a:extLst>
                    <a:ext uri="{9D8B030D-6E8A-4147-A177-3AD203B41FA5}">
                      <a16:colId xmlns:a16="http://schemas.microsoft.com/office/drawing/2014/main" val="3904971720"/>
                    </a:ext>
                  </a:extLst>
                </a:gridCol>
                <a:gridCol w="1436876">
                  <a:extLst>
                    <a:ext uri="{9D8B030D-6E8A-4147-A177-3AD203B41FA5}">
                      <a16:colId xmlns:a16="http://schemas.microsoft.com/office/drawing/2014/main" val="3314715804"/>
                    </a:ext>
                  </a:extLst>
                </a:gridCol>
                <a:gridCol w="1863671">
                  <a:extLst>
                    <a:ext uri="{9D8B030D-6E8A-4147-A177-3AD203B41FA5}">
                      <a16:colId xmlns:a16="http://schemas.microsoft.com/office/drawing/2014/main" val="644991150"/>
                    </a:ext>
                  </a:extLst>
                </a:gridCol>
              </a:tblGrid>
              <a:tr h="492406">
                <a:tc>
                  <a:txBody>
                    <a:bodyPr/>
                    <a:lstStyle/>
                    <a:p>
                      <a:r>
                        <a:rPr lang="en-US" sz="2200" u="sng"/>
                        <a:t>EFFORT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Space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Weight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Time</a:t>
                      </a:r>
                    </a:p>
                  </a:txBody>
                  <a:tcPr marL="111910" marR="111910" marT="55955" marB="55955"/>
                </a:tc>
                <a:extLst>
                  <a:ext uri="{0D108BD9-81ED-4DB2-BD59-A6C34878D82A}">
                    <a16:rowId xmlns:a16="http://schemas.microsoft.com/office/drawing/2014/main" val="1689739389"/>
                  </a:ext>
                </a:extLst>
              </a:tr>
              <a:tr h="492406">
                <a:tc>
                  <a:txBody>
                    <a:bodyPr/>
                    <a:lstStyle/>
                    <a:p>
                      <a:r>
                        <a:rPr lang="en-US" sz="2200" b="1" dirty="0"/>
                        <a:t>Float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Indirect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Light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Sustained</a:t>
                      </a:r>
                    </a:p>
                  </a:txBody>
                  <a:tcPr marL="111910" marR="111910" marT="55955" marB="55955"/>
                </a:tc>
                <a:extLst>
                  <a:ext uri="{0D108BD9-81ED-4DB2-BD59-A6C34878D82A}">
                    <a16:rowId xmlns:a16="http://schemas.microsoft.com/office/drawing/2014/main" val="3195447671"/>
                  </a:ext>
                </a:extLst>
              </a:tr>
              <a:tr h="492406">
                <a:tc>
                  <a:txBody>
                    <a:bodyPr/>
                    <a:lstStyle/>
                    <a:p>
                      <a:r>
                        <a:rPr lang="en-US" sz="2200" b="1" dirty="0"/>
                        <a:t>Wring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Sustained 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Heavy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Indirect</a:t>
                      </a:r>
                    </a:p>
                  </a:txBody>
                  <a:tcPr marL="111910" marR="111910" marT="55955" marB="55955"/>
                </a:tc>
                <a:extLst>
                  <a:ext uri="{0D108BD9-81ED-4DB2-BD59-A6C34878D82A}">
                    <a16:rowId xmlns:a16="http://schemas.microsoft.com/office/drawing/2014/main" val="1816449740"/>
                  </a:ext>
                </a:extLst>
              </a:tr>
              <a:tr h="492406">
                <a:tc>
                  <a:txBody>
                    <a:bodyPr/>
                    <a:lstStyle/>
                    <a:p>
                      <a:r>
                        <a:rPr lang="en-US" sz="2200" b="1" dirty="0"/>
                        <a:t>Glide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Sustained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Light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Direct</a:t>
                      </a:r>
                    </a:p>
                  </a:txBody>
                  <a:tcPr marL="111910" marR="111910" marT="55955" marB="55955"/>
                </a:tc>
                <a:extLst>
                  <a:ext uri="{0D108BD9-81ED-4DB2-BD59-A6C34878D82A}">
                    <a16:rowId xmlns:a16="http://schemas.microsoft.com/office/drawing/2014/main" val="3111839980"/>
                  </a:ext>
                </a:extLst>
              </a:tr>
              <a:tr h="492406">
                <a:tc>
                  <a:txBody>
                    <a:bodyPr/>
                    <a:lstStyle/>
                    <a:p>
                      <a:r>
                        <a:rPr lang="en-US" sz="2200" b="1" dirty="0"/>
                        <a:t>Press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Sustained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Heavy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Direct </a:t>
                      </a:r>
                    </a:p>
                  </a:txBody>
                  <a:tcPr marL="111910" marR="111910" marT="55955" marB="55955"/>
                </a:tc>
                <a:extLst>
                  <a:ext uri="{0D108BD9-81ED-4DB2-BD59-A6C34878D82A}">
                    <a16:rowId xmlns:a16="http://schemas.microsoft.com/office/drawing/2014/main" val="1553622777"/>
                  </a:ext>
                </a:extLst>
              </a:tr>
              <a:tr h="492406">
                <a:tc>
                  <a:txBody>
                    <a:bodyPr/>
                    <a:lstStyle/>
                    <a:p>
                      <a:r>
                        <a:rPr lang="en-US" sz="2200" b="1" dirty="0"/>
                        <a:t>Flick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Quick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Light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Indirect</a:t>
                      </a:r>
                    </a:p>
                  </a:txBody>
                  <a:tcPr marL="111910" marR="111910" marT="55955" marB="55955"/>
                </a:tc>
                <a:extLst>
                  <a:ext uri="{0D108BD9-81ED-4DB2-BD59-A6C34878D82A}">
                    <a16:rowId xmlns:a16="http://schemas.microsoft.com/office/drawing/2014/main" val="1169579178"/>
                  </a:ext>
                </a:extLst>
              </a:tr>
              <a:tr h="492406">
                <a:tc>
                  <a:txBody>
                    <a:bodyPr/>
                    <a:lstStyle/>
                    <a:p>
                      <a:r>
                        <a:rPr lang="en-US" sz="2200" b="1" dirty="0"/>
                        <a:t>Slash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Quick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Heavy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Indirect</a:t>
                      </a:r>
                    </a:p>
                  </a:txBody>
                  <a:tcPr marL="111910" marR="111910" marT="55955" marB="55955"/>
                </a:tc>
                <a:extLst>
                  <a:ext uri="{0D108BD9-81ED-4DB2-BD59-A6C34878D82A}">
                    <a16:rowId xmlns:a16="http://schemas.microsoft.com/office/drawing/2014/main" val="3356338536"/>
                  </a:ext>
                </a:extLst>
              </a:tr>
              <a:tr h="492406">
                <a:tc>
                  <a:txBody>
                    <a:bodyPr/>
                    <a:lstStyle/>
                    <a:p>
                      <a:r>
                        <a:rPr lang="en-US" sz="2200" b="1" dirty="0"/>
                        <a:t>Dab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Quick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Light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Direct</a:t>
                      </a:r>
                    </a:p>
                  </a:txBody>
                  <a:tcPr marL="111910" marR="111910" marT="55955" marB="55955"/>
                </a:tc>
                <a:extLst>
                  <a:ext uri="{0D108BD9-81ED-4DB2-BD59-A6C34878D82A}">
                    <a16:rowId xmlns:a16="http://schemas.microsoft.com/office/drawing/2014/main" val="928105968"/>
                  </a:ext>
                </a:extLst>
              </a:tr>
              <a:tr h="492406">
                <a:tc>
                  <a:txBody>
                    <a:bodyPr/>
                    <a:lstStyle/>
                    <a:p>
                      <a:r>
                        <a:rPr lang="en-US" sz="2200" b="1" dirty="0"/>
                        <a:t>Punch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Quick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Heavy</a:t>
                      </a:r>
                    </a:p>
                  </a:txBody>
                  <a:tcPr marL="111910" marR="111910" marT="55955" marB="5595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Direct</a:t>
                      </a:r>
                    </a:p>
                  </a:txBody>
                  <a:tcPr marL="111910" marR="111910" marT="55955" marB="55955"/>
                </a:tc>
                <a:extLst>
                  <a:ext uri="{0D108BD9-81ED-4DB2-BD59-A6C34878D82A}">
                    <a16:rowId xmlns:a16="http://schemas.microsoft.com/office/drawing/2014/main" val="1443328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819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9599FC-8253-1EAC-1A51-0878A756D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573" y="149056"/>
            <a:ext cx="5924854" cy="655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266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C157AF-71B4-2B33-CBFE-803890799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680" y="606280"/>
            <a:ext cx="7588640" cy="564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83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26BA3E-6A62-E32C-4424-A8051E242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519" y="130005"/>
            <a:ext cx="5092962" cy="65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0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E41482-C9E9-C4BC-4B5F-EDF3288F8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656" y="149056"/>
            <a:ext cx="4616687" cy="655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50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30BBD7-65D3-1CCB-59D4-43076C42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09650"/>
            <a:ext cx="4400549" cy="1857375"/>
          </a:xfrm>
        </p:spPr>
        <p:txBody>
          <a:bodyPr anchor="b">
            <a:normAutofit/>
          </a:bodyPr>
          <a:lstStyle/>
          <a:p>
            <a:r>
              <a:rPr lang="en-US"/>
              <a:t>How to reach me</a:t>
            </a:r>
            <a:endParaRPr lang="en-US" dirty="0"/>
          </a:p>
        </p:txBody>
      </p:sp>
      <p:pic>
        <p:nvPicPr>
          <p:cNvPr id="7" name="Picture 6" descr="A back of a person wearing a jacket and helmet surrounded by colored lights">
            <a:extLst>
              <a:ext uri="{FF2B5EF4-FFF2-40B4-BE49-F238E27FC236}">
                <a16:creationId xmlns:a16="http://schemas.microsoft.com/office/drawing/2014/main" id="{ED3BDDE8-E71A-00B0-AAC8-8DE488740E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82" r="21537" b="-1"/>
          <a:stretch>
            <a:fillRect/>
          </a:stretch>
        </p:blipFill>
        <p:spPr>
          <a:xfrm>
            <a:off x="5752193" y="10"/>
            <a:ext cx="6439807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E5D87AC-5CCC-4E1F-8B25-D3A605302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EFC8E10-A01A-44C0-92B4-4837ED6C4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329C434-C896-4DBB-9A47-D99A5EE41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72DF228-FC21-72F1-7965-DEC5FBFC1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109956"/>
            <a:ext cx="4400549" cy="316701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/>
              <a:t>Chris Albanese</a:t>
            </a:r>
          </a:p>
          <a:p>
            <a:pPr marL="0" indent="0">
              <a:buNone/>
            </a:pPr>
            <a:r>
              <a:rPr lang="en-US">
                <a:hlinkClick r:id="rId4"/>
              </a:rPr>
              <a:t>calbanes@iu.edu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71501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Verdana Pro Cond SemiBold"/>
        <a:ea typeface=""/>
        <a:cs typeface=""/>
      </a:majorFont>
      <a:minorFont>
        <a:latin typeface="Verdan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3221</TotalTime>
  <Words>238</Words>
  <Application>Microsoft Office PowerPoint</Application>
  <PresentationFormat>Widescreen</PresentationFormat>
  <Paragraphs>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Verdana Pro</vt:lpstr>
      <vt:lpstr>Verdana Pro Cond SemiBold</vt:lpstr>
      <vt:lpstr>TornVTI</vt:lpstr>
      <vt:lpstr>Expanding the Conductor’s Palate: The Laban “Efforts” as a Tool for Expressive Gestural Communication</vt:lpstr>
      <vt:lpstr>Rudolf von Laban (1879-1958)</vt:lpstr>
      <vt:lpstr>Labaonation and the “Elements” </vt:lpstr>
      <vt:lpstr>Context and Application for Conductors </vt:lpstr>
      <vt:lpstr>The Four Elements </vt:lpstr>
      <vt:lpstr>Efforts: Elements in combination</vt:lpstr>
      <vt:lpstr>PowerPoint Presentation</vt:lpstr>
      <vt:lpstr>PowerPoint Presentation</vt:lpstr>
      <vt:lpstr>PowerPoint Presentation</vt:lpstr>
      <vt:lpstr>PowerPoint Presentation</vt:lpstr>
      <vt:lpstr>How to reach 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Albanese, Chris Ivan</dc:creator>
  <cp:lastModifiedBy>Albanese, Chris Ivan</cp:lastModifiedBy>
  <cp:revision>6</cp:revision>
  <dcterms:created xsi:type="dcterms:W3CDTF">2026-06-18T19:43:48Z</dcterms:created>
  <dcterms:modified xsi:type="dcterms:W3CDTF">2026-06-24T15:57:49Z</dcterms:modified>
</cp:coreProperties>
</file>